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Inter SemiBold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Inter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jzaeYDtloFfcyBS3d5YyhnhT2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20" Type="http://schemas.openxmlformats.org/officeDocument/2006/relationships/slide" Target="slides/slide16.xml"/><Relationship Id="rId42" Type="http://schemas.openxmlformats.org/officeDocument/2006/relationships/font" Target="fonts/InterMedium-regular.fntdata"/><Relationship Id="rId41" Type="http://schemas.openxmlformats.org/officeDocument/2006/relationships/font" Target="fonts/Inter-boldItalic.fntdata"/><Relationship Id="rId22" Type="http://schemas.openxmlformats.org/officeDocument/2006/relationships/slide" Target="slides/slide18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7.xml"/><Relationship Id="rId43" Type="http://schemas.openxmlformats.org/officeDocument/2006/relationships/font" Target="fonts/InterMedium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SemiBold-bold.fntdata"/><Relationship Id="rId12" Type="http://schemas.openxmlformats.org/officeDocument/2006/relationships/slide" Target="slides/slide8.xml"/><Relationship Id="rId34" Type="http://schemas.openxmlformats.org/officeDocument/2006/relationships/font" Target="fonts/Inter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Inter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Inter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f33bf84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7f33bf84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f33bf84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7f33bf84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f33bf843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7f33bf84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f33bf843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f33bf84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f33bf84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7f33bf84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f33bf843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7f33bf84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f33bf84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7f33bf84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f33bf843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7f33bf843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7f33bf843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7f33bf84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f33bf843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7f33bf843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9306b51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a9306b51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f33bf843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f33bf843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f33bf843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7f33bf843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f33bf843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7f33bf843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f33bf843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7f33bf843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f33bf843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7f33bf843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f33bf843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7f33bf843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9306b51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a9306b51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9306b51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a9306b51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f33bf84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7f33bf84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f33bf84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7f33bf84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f33bf84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7f33bf84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f33bf8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f33bf8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f33bf84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37f33bf84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GdXQKqJJJrtIkbOjdJVEzM_v8zFnZn1q/view" TargetMode="External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qxzjy-streamlit-housing-prices.hf.spac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0E27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0E2739"/>
                </a:solidFill>
              </a:rPr>
              <a:t>Est’Immo (AIA block 4)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735464" y="2457591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50">
                <a:solidFill>
                  <a:srgbClr val="FFFFFF"/>
                </a:solidFill>
              </a:rPr>
              <a:t>Estimation de prix de biens immobiliers</a:t>
            </a:r>
            <a:endParaRPr sz="2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54500" y="4474650"/>
            <a:ext cx="4271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700">
                <a:solidFill>
                  <a:schemeClr val="dk1"/>
                </a:solidFill>
              </a:rPr>
              <a:t>Aurélien Chalm, projet de groupe de la formation lead (Khoi Vu, Florent Proust, Maxime Renault)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GitHub : https://github.com/aurelienchalm/LDS_block_4_lead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37f33bf843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7f33bf8439_0_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7f33bf8439_0_6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38" name="Google Shape;138;g37f33bf8439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888925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37f33bf8439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7f33bf8439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7f33bf8439_0_69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46" name="Google Shape;146;g37f33bf8439_0_69"/>
          <p:cNvSpPr txBox="1"/>
          <p:nvPr/>
        </p:nvSpPr>
        <p:spPr>
          <a:xfrm>
            <a:off x="151675" y="1002875"/>
            <a:ext cx="8892900" cy="3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d’entraînement et de déploiement du modèle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repose sur une infrastructure </a:t>
            </a:r>
            <a:r>
              <a:rPr b="1" lang="fr" sz="900">
                <a:solidFill>
                  <a:schemeClr val="dk1"/>
                </a:solidFill>
              </a:rPr>
              <a:t>cloud AWS</a:t>
            </a:r>
            <a:r>
              <a:rPr lang="fr" sz="900">
                <a:solidFill>
                  <a:schemeClr val="dk1"/>
                </a:solidFill>
              </a:rPr>
              <a:t> avec des </a:t>
            </a:r>
            <a:r>
              <a:rPr b="1" lang="fr" sz="900">
                <a:solidFill>
                  <a:schemeClr val="dk1"/>
                </a:solidFill>
              </a:rPr>
              <a:t>instances EC2 dédiées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FastAPI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 sont chacuns déployés sur des machines </a:t>
            </a:r>
            <a:r>
              <a:rPr b="1" lang="fr" sz="900">
                <a:solidFill>
                  <a:schemeClr val="dk1"/>
                </a:solidFill>
              </a:rPr>
              <a:t>T3 Medium/Large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L’ensemble du code est </a:t>
            </a:r>
            <a:r>
              <a:rPr b="1" lang="fr" sz="900">
                <a:solidFill>
                  <a:schemeClr val="dk1"/>
                </a:solidFill>
              </a:rPr>
              <a:t>dockerisé</a:t>
            </a:r>
            <a:r>
              <a:rPr lang="fr" sz="900">
                <a:solidFill>
                  <a:schemeClr val="dk1"/>
                </a:solidFill>
              </a:rPr>
              <a:t> pour assurer portabilité et cohérence des environnements.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La donnée d’entraînement </a:t>
            </a:r>
            <a:r>
              <a:rPr lang="fr" sz="900">
                <a:solidFill>
                  <a:schemeClr val="dk1"/>
                </a:solidFill>
              </a:rPr>
              <a:t>est récupérée depuis la base de données </a:t>
            </a:r>
            <a:r>
              <a:rPr b="1" lang="fr" sz="900">
                <a:solidFill>
                  <a:schemeClr val="dk1"/>
                </a:solidFill>
              </a:rPr>
              <a:t>estimo_db</a:t>
            </a:r>
            <a:r>
              <a:rPr lang="fr" sz="900">
                <a:solidFill>
                  <a:schemeClr val="dk1"/>
                </a:solidFill>
              </a:rPr>
              <a:t> qui contient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la table applicative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,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les tables internes de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Airflow orchestre le DAG et déclenche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qui exécute les tâches via les </a:t>
            </a:r>
            <a:r>
              <a:rPr b="1" lang="fr" sz="900">
                <a:solidFill>
                  <a:schemeClr val="dk1"/>
                </a:solidFill>
              </a:rPr>
              <a:t>endpoints FastAPI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fr" sz="900">
                <a:solidFill>
                  <a:schemeClr val="dk1"/>
                </a:solidFill>
              </a:rPr>
              <a:t>Chargement des données</a:t>
            </a:r>
            <a:r>
              <a:rPr lang="fr" sz="900">
                <a:solidFill>
                  <a:schemeClr val="dk1"/>
                </a:solidFill>
              </a:rPr>
              <a:t> de la base,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fr" sz="900">
                <a:solidFill>
                  <a:schemeClr val="dk1"/>
                </a:solidFill>
              </a:rPr>
              <a:t>Entraînement du modèle</a:t>
            </a:r>
            <a:r>
              <a:rPr lang="fr" sz="900">
                <a:solidFill>
                  <a:schemeClr val="dk1"/>
                </a:solidFill>
              </a:rPr>
              <a:t> avec les données les plus récentes.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Une fois l’entraînement terminé, le modèle est </a:t>
            </a:r>
            <a:r>
              <a:rPr b="1" lang="fr" sz="900">
                <a:solidFill>
                  <a:schemeClr val="dk1"/>
                </a:solidFill>
              </a:rPr>
              <a:t>versionné et stocké dans MLflow</a:t>
            </a:r>
            <a:r>
              <a:rPr lang="fr" sz="900">
                <a:solidFill>
                  <a:schemeClr val="dk1"/>
                </a:solidFill>
              </a:rPr>
              <a:t>, avec les artefacts stockés dans </a:t>
            </a:r>
            <a:r>
              <a:rPr b="1" lang="fr" sz="900">
                <a:solidFill>
                  <a:schemeClr val="dk1"/>
                </a:solidFill>
              </a:rPr>
              <a:t>S3 et dans la base NeonDB.</a:t>
            </a:r>
            <a:br>
              <a:rPr b="1" lang="fr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37f33bf8439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7f33bf8439_0_7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7f33bf8439_0_76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54" name="Google Shape;154;g37f33bf8439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888925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37f33bf8439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7f33bf8439_0_8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7f33bf8439_0_84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62" name="Google Shape;162;g37f33bf8439_0_8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prédiction et tagging du modèle champion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est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et exécuté via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sur une architecture </a:t>
            </a:r>
            <a:r>
              <a:rPr b="1" lang="fr" sz="900">
                <a:solidFill>
                  <a:schemeClr val="dk1"/>
                </a:solidFill>
              </a:rPr>
              <a:t>AWS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Ce DAG permet de tagguer le modèle comme “champion” si les métriques dans MLflow du </a:t>
            </a:r>
            <a:r>
              <a:rPr lang="fr" sz="900">
                <a:solidFill>
                  <a:schemeClr val="dk1"/>
                </a:solidFill>
              </a:rPr>
              <a:t>réentraînement</a:t>
            </a:r>
            <a:r>
              <a:rPr lang="fr" sz="900">
                <a:solidFill>
                  <a:schemeClr val="dk1"/>
                </a:solidFill>
              </a:rPr>
              <a:t> sont satisfaisants.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>
                <a:solidFill>
                  <a:schemeClr val="dk1"/>
                </a:solidFill>
              </a:rPr>
              <a:t>EC2 dédiées</a:t>
            </a:r>
            <a:r>
              <a:rPr lang="fr" sz="900">
                <a:solidFill>
                  <a:schemeClr val="dk1"/>
                </a:solidFill>
              </a:rPr>
              <a:t> pour Airflow, Jenkins, FastAPI et MLflow,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Données de prédiction transmises par le pipeline Jenkins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>
                <a:solidFill>
                  <a:schemeClr val="dk1"/>
                </a:solidFill>
              </a:rPr>
              <a:t>Code entièrement dockerisé</a:t>
            </a:r>
            <a:r>
              <a:rPr lang="fr" sz="900">
                <a:solidFill>
                  <a:schemeClr val="dk1"/>
                </a:solidFill>
              </a:rPr>
              <a:t> pour garantir cohérence et portabilité.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Le DAG déclenche Jenkins qui appelle le </a:t>
            </a:r>
            <a:r>
              <a:rPr b="1" lang="fr" sz="900">
                <a:solidFill>
                  <a:schemeClr val="dk1"/>
                </a:solidFill>
              </a:rPr>
              <a:t>endpoint FastAPI</a:t>
            </a:r>
            <a:r>
              <a:rPr lang="fr" sz="900">
                <a:solidFill>
                  <a:schemeClr val="dk1"/>
                </a:solidFill>
              </a:rPr>
              <a:t> pour </a:t>
            </a:r>
            <a:r>
              <a:rPr b="1" lang="fr" sz="900">
                <a:solidFill>
                  <a:schemeClr val="dk1"/>
                </a:solidFill>
              </a:rPr>
              <a:t>générer la prédiction</a:t>
            </a:r>
            <a:r>
              <a:rPr lang="fr" sz="900">
                <a:solidFill>
                  <a:schemeClr val="dk1"/>
                </a:solidFill>
              </a:rPr>
              <a:t> du modèle (/predict)</a:t>
            </a:r>
            <a:br>
              <a:rPr lang="fr" sz="900">
                <a:solidFill>
                  <a:schemeClr val="dk1"/>
                </a:solidFill>
              </a:rPr>
            </a:br>
            <a:r>
              <a:rPr lang="fr" sz="900">
                <a:solidFill>
                  <a:schemeClr val="dk1"/>
                </a:solidFill>
              </a:rPr>
              <a:t>Des </a:t>
            </a:r>
            <a:r>
              <a:rPr b="1" lang="fr" sz="900">
                <a:solidFill>
                  <a:schemeClr val="dk1"/>
                </a:solidFill>
              </a:rPr>
              <a:t>tests CI/CD et de cohérence des données</a:t>
            </a:r>
            <a:r>
              <a:rPr lang="fr" sz="900">
                <a:solidFill>
                  <a:schemeClr val="dk1"/>
                </a:solidFill>
              </a:rPr>
              <a:t> sont automatiquement exécutés.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Si tout est valide, la dernière version du modèle est </a:t>
            </a:r>
            <a:r>
              <a:rPr b="1" lang="fr" sz="900">
                <a:solidFill>
                  <a:schemeClr val="dk1"/>
                </a:solidFill>
              </a:rPr>
              <a:t>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, devenant ainsi </a:t>
            </a:r>
            <a:r>
              <a:rPr b="1" lang="fr" sz="900">
                <a:solidFill>
                  <a:schemeClr val="dk1"/>
                </a:solidFill>
              </a:rPr>
              <a:t>la version utilisée par l’application Streamlit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Comme pour l’entraînement, un </a:t>
            </a:r>
            <a:r>
              <a:rPr b="1" lang="fr" sz="900">
                <a:solidFill>
                  <a:schemeClr val="dk1"/>
                </a:solidFill>
              </a:rPr>
              <a:t>e-mail de notification</a:t>
            </a:r>
            <a:r>
              <a:rPr lang="fr" sz="900">
                <a:solidFill>
                  <a:schemeClr val="dk1"/>
                </a:solidFill>
              </a:rPr>
              <a:t> est envoyé à la fin du pipeline, indiquant son statut </a:t>
            </a:r>
            <a:r>
              <a:rPr b="1" lang="fr" sz="900">
                <a:solidFill>
                  <a:schemeClr val="dk1"/>
                </a:solidFill>
              </a:rPr>
              <a:t>OK ou KO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7f33bf8439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7f33bf8439_0_10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7f33bf8439_0_106"/>
          <p:cNvSpPr txBox="1"/>
          <p:nvPr/>
        </p:nvSpPr>
        <p:spPr>
          <a:xfrm>
            <a:off x="1287050" y="430150"/>
            <a:ext cx="351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70" name="Google Shape;170;g37f33bf8439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888925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37f33bf843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7f33bf8439_0_1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7f33bf8439_0_114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78" name="Google Shape;178;g37f33bf8439_0_11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Application utilisateur – Est’immo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L’application </a:t>
            </a:r>
            <a:r>
              <a:rPr b="1" lang="fr" sz="900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 offre une interface simple et intuitive pour estimer le prix d’un bien immobilier.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L’utilisateur saisit les </a:t>
            </a:r>
            <a:r>
              <a:rPr b="1" lang="fr" sz="900">
                <a:solidFill>
                  <a:schemeClr val="dk1"/>
                </a:solidFill>
              </a:rPr>
              <a:t>caractéristiques du bien</a:t>
            </a:r>
            <a:r>
              <a:rPr lang="fr" sz="900">
                <a:solidFill>
                  <a:schemeClr val="dk1"/>
                </a:solidFill>
              </a:rPr>
              <a:t> (surface, localisation, etc.) dans l’interface.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données sont </a:t>
            </a:r>
            <a:r>
              <a:rPr b="1" lang="fr" sz="900">
                <a:solidFill>
                  <a:schemeClr val="dk1"/>
                </a:solidFill>
              </a:rPr>
              <a:t>envoyées aux endpoints FastAPI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insérées dans la base NeonDB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pipeline de prédiction utilise </a:t>
            </a:r>
            <a:r>
              <a:rPr b="1" lang="fr" sz="900">
                <a:solidFill>
                  <a:schemeClr val="dk1"/>
                </a:solidFill>
              </a:rPr>
              <a:t>la version du modèle 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</a:t>
            </a:r>
            <a:r>
              <a:rPr b="1" lang="fr" sz="900">
                <a:solidFill>
                  <a:schemeClr val="dk1"/>
                </a:solidFill>
              </a:rPr>
              <a:t>prédiction du prix</a:t>
            </a:r>
            <a:r>
              <a:rPr lang="fr" sz="900">
                <a:solidFill>
                  <a:schemeClr val="dk1"/>
                </a:solidFill>
              </a:rPr>
              <a:t> est renvoyée et </a:t>
            </a:r>
            <a:r>
              <a:rPr b="1" lang="fr" sz="900">
                <a:solidFill>
                  <a:schemeClr val="dk1"/>
                </a:solidFill>
              </a:rPr>
              <a:t>affichée instantanément dans l’application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que l’utilisateur interagit toujours avec </a:t>
            </a:r>
            <a:r>
              <a:rPr b="1" lang="fr" sz="900">
                <a:solidFill>
                  <a:schemeClr val="dk1"/>
                </a:solidFill>
              </a:rPr>
              <a:t>le meilleur modèle validé</a:t>
            </a:r>
            <a:r>
              <a:rPr lang="fr" sz="900">
                <a:solidFill>
                  <a:schemeClr val="dk1"/>
                </a:solidFill>
              </a:rPr>
              <a:t>, tout en assurant la </a:t>
            </a:r>
            <a:r>
              <a:rPr b="1" lang="fr" sz="900">
                <a:solidFill>
                  <a:schemeClr val="dk1"/>
                </a:solidFill>
              </a:rPr>
              <a:t>traçabilité des données</a:t>
            </a:r>
            <a:r>
              <a:rPr lang="fr" sz="900">
                <a:solidFill>
                  <a:schemeClr val="dk1"/>
                </a:solidFill>
              </a:rPr>
              <a:t> et des résultats.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f33bf8439_0_5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" name="Google Shape;184;g37f33bf843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7f33bf8439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7f33bf8439_0_1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7f33bf8439_0_12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92" name="Google Shape;192;g37f33bf8439_0_121" title="streamlit_saisie_result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425" y="-74825"/>
            <a:ext cx="5866355" cy="49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7f33bf8439_0_12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L’interface utilisateur permet de saisir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du bien </a:t>
            </a:r>
            <a:r>
              <a:rPr lang="fr" sz="900">
                <a:solidFill>
                  <a:schemeClr val="dk1"/>
                </a:solidFill>
              </a:rPr>
              <a:t>immobilier de soumettre la demande et d’obtenir immédiatement la prédiction du prix.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37f33bf8439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7f33bf8439_0_1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7f33bf8439_0_13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01" name="Google Shape;201;g37f33bf8439_0_131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2" name="Google Shape;202;g37f33bf8439_0_131" title="streamlit_tablea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00" y="1196325"/>
            <a:ext cx="50673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7f33bf8439_0_13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Après prédiction le prix des biens sont affichés dans un tableau :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7f33bf8439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f33bf8439_0_18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7f33bf8439_0_180"/>
          <p:cNvSpPr txBox="1"/>
          <p:nvPr/>
        </p:nvSpPr>
        <p:spPr>
          <a:xfrm>
            <a:off x="1277700" y="456500"/>
            <a:ext cx="7449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</a:t>
            </a:r>
            <a:r>
              <a:rPr lang="fr" sz="1650">
                <a:solidFill>
                  <a:srgbClr val="0E2739"/>
                </a:solidFill>
              </a:rPr>
              <a:t> : les endpoints de l’application (/predictions permet l’affichage du tableau des prix estimés dans Streamlit)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11" name="Google Shape;211;g37f33bf8439_0_180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2" name="Google Shape;212;g37f33bf8439_0_180" title="fast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667"/>
            <a:ext cx="9144000" cy="365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A4843"/>
                </a:solidFill>
              </a:rPr>
              <a:t>Sommaire</a:t>
            </a:r>
            <a:endParaRPr sz="1800">
              <a:solidFill>
                <a:srgbClr val="0A4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4294967295" type="ctrTitle"/>
          </p:nvPr>
        </p:nvSpPr>
        <p:spPr>
          <a:xfrm>
            <a:off x="4541264" y="1138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4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4541264" y="16717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4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>
            <p:ph idx="4294967295" type="ctrTitle"/>
          </p:nvPr>
        </p:nvSpPr>
        <p:spPr>
          <a:xfrm>
            <a:off x="4541264" y="22048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4"/>
          <p:cNvSpPr/>
          <p:nvPr/>
        </p:nvSpPr>
        <p:spPr>
          <a:xfrm rot="-355994">
            <a:off x="4203720" y="24480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3a9306b513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a9306b5136_0_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a9306b5136_0_6"/>
          <p:cNvSpPr txBox="1"/>
          <p:nvPr/>
        </p:nvSpPr>
        <p:spPr>
          <a:xfrm>
            <a:off x="1277700" y="456500"/>
            <a:ext cx="744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 : pour la récupération des données du marché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20" name="Google Shape;220;g3a9306b5136_0_6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1" name="Google Shape;221;g3a9306b513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7126"/>
            <a:ext cx="9143999" cy="37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7f33bf8439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7f33bf8439_0_1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37f33bf8439_0_138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</a:t>
            </a:r>
            <a:r>
              <a:rPr lang="fr" sz="1650">
                <a:solidFill>
                  <a:srgbClr val="0E2739"/>
                </a:solidFill>
              </a:rPr>
              <a:t> : les dags de l’application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29" name="Google Shape;229;g37f33bf8439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839198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7f33bf843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7f33bf8439_0_14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7f33bf8439_0_147"/>
          <p:cNvSpPr txBox="1"/>
          <p:nvPr/>
        </p:nvSpPr>
        <p:spPr>
          <a:xfrm>
            <a:off x="1277700" y="456500"/>
            <a:ext cx="674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 : détail du DAG orchestrateur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37" name="Google Shape;237;g37f33bf8439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225" y="1047500"/>
            <a:ext cx="6446476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7f33bf8439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7f33bf8439_0_15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37f33bf8439_0_155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Pipelines Jenkins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45" name="Google Shape;245;g37f33bf843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774301" cy="38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37f33bf8439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7f33bf8439_0_1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7f33bf8439_0_165"/>
          <p:cNvSpPr txBox="1"/>
          <p:nvPr/>
        </p:nvSpPr>
        <p:spPr>
          <a:xfrm>
            <a:off x="1277700" y="456500"/>
            <a:ext cx="6894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mlFlow</a:t>
            </a:r>
            <a:r>
              <a:rPr lang="fr" sz="1650">
                <a:solidFill>
                  <a:srgbClr val="0E2739"/>
                </a:solidFill>
              </a:rPr>
              <a:t> : les versions et le tag champion que l’application utilise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53" name="Google Shape;253;g37f33bf8439_0_165" title="ml_flow-champ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791169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37f33bf8439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7f33bf8439_0_17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7f33bf8439_0_173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NeonDB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61" name="Google Shape;261;g37f33bf8439_0_173"/>
          <p:cNvSpPr txBox="1"/>
          <p:nvPr/>
        </p:nvSpPr>
        <p:spPr>
          <a:xfrm>
            <a:off x="10225" y="1315425"/>
            <a:ext cx="25425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 contient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des biens immobiliers avec deux colonnes pour les prix 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 : pour la donnée servant à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du modèle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price_predict : pour la donnée prédite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Et une colonne date_creation qui indique la date d’insertion d’une ligne en base de données.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housing_price_real </a:t>
            </a:r>
            <a:r>
              <a:rPr lang="fr" sz="900">
                <a:solidFill>
                  <a:schemeClr val="dk1"/>
                </a:solidFill>
              </a:rPr>
              <a:t>contient elle la donnée du marché récupérée depuis l’API de vente de biens </a:t>
            </a:r>
            <a:r>
              <a:rPr lang="fr" sz="900">
                <a:solidFill>
                  <a:schemeClr val="dk1"/>
                </a:solidFill>
              </a:rPr>
              <a:t>immobiliers (housing real prices).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62" name="Google Shape;262;g37f33bf8439_0_173" title="neondb_colonn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850" y="278138"/>
            <a:ext cx="2309614" cy="4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7f33bf8439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64" y="304800"/>
            <a:ext cx="3522334" cy="45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7f33bf8439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7f33bf8439_0_1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7f33bf8439_0_191"/>
          <p:cNvSpPr txBox="1"/>
          <p:nvPr/>
        </p:nvSpPr>
        <p:spPr>
          <a:xfrm>
            <a:off x="1277700" y="456500"/>
            <a:ext cx="67221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S3 avec les </a:t>
            </a:r>
            <a:r>
              <a:rPr lang="fr" sz="1650">
                <a:solidFill>
                  <a:srgbClr val="0E2739"/>
                </a:solidFill>
              </a:rPr>
              <a:t>répertoires</a:t>
            </a:r>
            <a:r>
              <a:rPr lang="fr" sz="1650">
                <a:solidFill>
                  <a:srgbClr val="0E2739"/>
                </a:solidFill>
              </a:rPr>
              <a:t> de stockage des fichiers de l’application, et des metrics MLflow 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71" name="Google Shape;271;g37f33bf8439_0_191" title="s3_mlf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500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7f33bf8439_0_191" title="s3_ap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75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3a9306b5136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a9306b5136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3a9306b5136_0_69"/>
          <p:cNvSpPr txBox="1"/>
          <p:nvPr/>
        </p:nvSpPr>
        <p:spPr>
          <a:xfrm>
            <a:off x="1277700" y="456500"/>
            <a:ext cx="67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Demo</a:t>
            </a:r>
            <a:r>
              <a:rPr lang="fr" sz="1650">
                <a:solidFill>
                  <a:srgbClr val="0E2739"/>
                </a:solidFill>
              </a:rPr>
              <a:t> 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80" name="Google Shape;280;g3a9306b5136_0_69" title="demo_housing_price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300" y="1113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9306b5136_0_19"/>
          <p:cNvSpPr txBox="1"/>
          <p:nvPr>
            <p:ph idx="4294967295" type="ctrTitle"/>
          </p:nvPr>
        </p:nvSpPr>
        <p:spPr>
          <a:xfrm>
            <a:off x="0" y="392775"/>
            <a:ext cx="8160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Conclusion – Un pipeline complet avec une architecture MLOps similaire à celle du projet de </a:t>
            </a:r>
            <a:r>
              <a:rPr b="1" lang="fr" sz="1000">
                <a:solidFill>
                  <a:schemeClr val="lt1"/>
                </a:solidFill>
              </a:rPr>
              <a:t>détection de Fraude bancaire.</a:t>
            </a:r>
            <a:r>
              <a:rPr b="1" lang="fr" sz="1000">
                <a:solidFill>
                  <a:schemeClr val="lt1"/>
                </a:solidFill>
              </a:rPr>
              <a:t>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API FastAPI qui alimente un modèle ML hébergé et versionné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Orchestration avec Airflow, pilotant : la récupération de la donnée du marché et son insertion en base de données, la surveillance continue du modèle via Evidently et le ré-entraînement du modèle.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Des pipelines CI / CD avec Jenkins connectés au dépôt GitHub</a:t>
            </a:r>
            <a:r>
              <a:rPr b="1" lang="fr" sz="1000">
                <a:solidFill>
                  <a:schemeClr val="lt1"/>
                </a:solidFill>
              </a:rPr>
              <a:t>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Une interface utilisateur Streamlit pour la prédiction des prix des biens immobiliers.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Le tout déployé sur AWS avec une base données hébergée dans NeonDB.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C’est un projet de groupe que nous avons réalisé à quatre en mettant en place ensemble l’architecture, en s’étant séparé les t</a:t>
            </a:r>
            <a:r>
              <a:rPr b="1" lang="fr" sz="1000">
                <a:solidFill>
                  <a:schemeClr val="lt1"/>
                </a:solidFill>
              </a:rPr>
              <a:t>âches avec nos documents sur Google Drive pour les partager :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Maxime pour la partie rédaction de l’architecture, des schémas, de la présentation pour le démo day et de l’interface Streamlit.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Florent pour la mise en place via le notebook du modèle de machine learning, son déploiement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Khoi pour la partie base de données et des Dags Airflow.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Aurélien pour la partie CI /CD avec la mise en place des pipelines Jenkins, des API et du déploiement via Docker sur le cloud AWS.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</a:rPr>
              <a:t>Enfin nous avions réuni notre travail pour être prêt le jour j qui est venu très vite pour le demo day de la formation Lead Data Science &amp; Engineering… :-)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286" name="Google Shape;286;g3a9306b5136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900" cy="39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>
            <p:ph idx="4294967295" type="ctr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</a:t>
            </a:r>
            <a:r>
              <a:rPr b="1" i="0" lang="fr" sz="5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! </a:t>
            </a:r>
            <a:endParaRPr b="1" i="0" sz="5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2" name="Google Shape;2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 txBox="1"/>
          <p:nvPr>
            <p:ph idx="4294967295" type="ctrTitle"/>
          </p:nvPr>
        </p:nvSpPr>
        <p:spPr>
          <a:xfrm>
            <a:off x="1235603" y="2665575"/>
            <a:ext cx="6735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D’autres aventures sont à trouver :-)</a:t>
            </a:r>
            <a:endParaRPr b="0" i="0" sz="2400" u="none" cap="none" strike="noStrike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4" name="Google Shape;2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Contexte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85" name="Google Shape;8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17408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81983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2309456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3111531"/>
            <a:ext cx="41910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/>
        </p:nvSpPr>
        <p:spPr>
          <a:xfrm>
            <a:off x="997800" y="10119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 u="sng">
                <a:solidFill>
                  <a:schemeClr val="hlink"/>
                </a:solidFill>
                <a:hlinkClick r:id="rId5"/>
              </a:rPr>
              <a:t>Est’Immo</a:t>
            </a:r>
            <a:r>
              <a:rPr lang="fr" sz="1350">
                <a:solidFill>
                  <a:srgbClr val="3B4046"/>
                </a:solidFill>
              </a:rPr>
              <a:t> : Est une plateforme en ligne permettant d’estimer et de consulter des annonces, de biens immobiliers. L’estimation est réalisée avec un modèle de machine learning (ML).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997925" y="16434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Besoin :</a:t>
            </a:r>
            <a:r>
              <a:rPr lang="fr" sz="1350">
                <a:solidFill>
                  <a:srgbClr val="3B4046"/>
                </a:solidFill>
              </a:rPr>
              <a:t> Mise en place d’une fonctionnalité permettant d'estimer son bien avant de le mettre en vente.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1018950" y="2183550"/>
            <a:ext cx="78549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Valeur ajoutée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Aider les vendeurs à fixer un prix le plus pertinent possible basé sur les ventes déjà réalisées (récupérées depuis une API), </a:t>
            </a:r>
            <a:r>
              <a:rPr lang="fr" sz="1350">
                <a:solidFill>
                  <a:srgbClr val="3B4046"/>
                </a:solidFill>
              </a:rPr>
              <a:t>grâce</a:t>
            </a:r>
            <a:r>
              <a:rPr lang="fr" sz="1350">
                <a:solidFill>
                  <a:srgbClr val="3B4046"/>
                </a:solidFill>
              </a:rPr>
              <a:t> à la donnée </a:t>
            </a:r>
            <a:r>
              <a:rPr lang="fr" sz="1350">
                <a:solidFill>
                  <a:srgbClr val="3B4046"/>
                </a:solidFill>
              </a:rPr>
              <a:t>d'entraînement du modèle de ML.</a:t>
            </a:r>
            <a:r>
              <a:rPr lang="fr" sz="1350">
                <a:solidFill>
                  <a:srgbClr val="3B4046"/>
                </a:solidFill>
              </a:rPr>
              <a:t> 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039925" y="2952113"/>
            <a:ext cx="7813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Problématique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Réaliser une architecture permettant d’intégrer de la donnée de bien immobiliers via une API, de prédire d’entra</a:t>
            </a:r>
            <a:r>
              <a:rPr lang="fr" sz="1350">
                <a:solidFill>
                  <a:srgbClr val="3B4046"/>
                </a:solidFill>
              </a:rPr>
              <a:t>îner </a:t>
            </a:r>
            <a:r>
              <a:rPr lang="fr" sz="1350">
                <a:solidFill>
                  <a:srgbClr val="3B4046"/>
                </a:solidFill>
              </a:rPr>
              <a:t>et réentraîner le modèle de ML de façon automatique, tout en garantissant une qualité du code et des données à travers des tests automatisés. </a:t>
            </a:r>
            <a:endParaRPr sz="1350">
              <a:solidFill>
                <a:srgbClr val="3B404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f33bf8439_0_2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g37f33bf843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7f33bf8439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7f33bf8439_0_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7f33bf8439_0_3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06" name="Google Shape;106;g37f33bf843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658924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7f33bf843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f33bf8439_0_4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7f33bf8439_0_48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14" name="Google Shape;114;g37f33bf8439_0_48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Notre projet repose sur une architecture cloud déployée sur </a:t>
            </a:r>
            <a:r>
              <a:rPr b="1" lang="fr" sz="900">
                <a:solidFill>
                  <a:schemeClr val="dk1"/>
                </a:solidFill>
              </a:rPr>
              <a:t>AWS (EC2)</a:t>
            </a:r>
            <a:r>
              <a:rPr lang="fr" sz="900">
                <a:solidFill>
                  <a:schemeClr val="dk1"/>
                </a:solidFill>
              </a:rPr>
              <a:t> et organisée autour de </a:t>
            </a:r>
            <a:r>
              <a:rPr b="1" lang="fr" sz="900">
                <a:solidFill>
                  <a:schemeClr val="dk1"/>
                </a:solidFill>
              </a:rPr>
              <a:t>trois pipelines principaux</a:t>
            </a:r>
            <a:r>
              <a:rPr lang="fr" sz="900">
                <a:solidFill>
                  <a:schemeClr val="dk1"/>
                </a:solidFill>
              </a:rPr>
              <a:t> et une interface utilisateur: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récupération de la donnée du marché et de monitoring</a:t>
            </a:r>
            <a:r>
              <a:rPr lang="fr" sz="900">
                <a:solidFill>
                  <a:schemeClr val="dk1"/>
                </a:solidFill>
              </a:rPr>
              <a:t> :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</a:t>
            </a: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DAG Airflow </a:t>
            </a:r>
            <a:r>
              <a:rPr lang="fr" sz="900">
                <a:solidFill>
                  <a:schemeClr val="dk1"/>
                </a:solidFill>
              </a:rPr>
              <a:t>appel une fois par semaine l’API permettant d’obtenir les prix de vente des biens immobiliers et le dépose sur le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 au format csv.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</a:t>
            </a:r>
            <a:r>
              <a:rPr lang="fr" sz="900">
                <a:solidFill>
                  <a:schemeClr val="dk1"/>
                </a:solidFill>
              </a:rPr>
              <a:t> exécute un job Jenkins intégrant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 pour détecter et visualiser le </a:t>
            </a:r>
            <a:r>
              <a:rPr b="1" lang="fr" sz="900">
                <a:solidFill>
                  <a:schemeClr val="dk1"/>
                </a:solidFill>
              </a:rPr>
              <a:t>data drift</a:t>
            </a:r>
            <a:r>
              <a:rPr lang="fr" sz="900">
                <a:solidFill>
                  <a:schemeClr val="dk1"/>
                </a:solidFill>
              </a:rPr>
              <a:t>, avec génération de rapports HTML stockés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 </a:t>
            </a:r>
            <a:r>
              <a:rPr lang="fr" sz="900">
                <a:solidFill>
                  <a:schemeClr val="dk1"/>
                </a:solidFill>
              </a:rPr>
              <a:t>insère la donnée récupérée du marché dans la table permettant l'entraînement du modèle de ML.</a:t>
            </a:r>
            <a:endParaRPr sz="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d’entraînement et de déploiment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il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(CI/CD et Continuous Training, avec gestion du code sur </a:t>
            </a:r>
            <a:r>
              <a:rPr b="1" lang="fr" sz="900">
                <a:solidFill>
                  <a:schemeClr val="dk1"/>
                </a:solidFill>
              </a:rPr>
              <a:t>GitHub</a:t>
            </a:r>
            <a:r>
              <a:rPr lang="fr" sz="900">
                <a:solidFill>
                  <a:schemeClr val="dk1"/>
                </a:solidFill>
              </a:rPr>
              <a:t>) pour automatiser :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l’entraînement du modèle avec la donnée récupérée du marché.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le déploiement et la mise à jour du modèle sur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prédiction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un </a:t>
            </a:r>
            <a:r>
              <a:rPr b="1" lang="fr" sz="900">
                <a:solidFill>
                  <a:schemeClr val="dk1"/>
                </a:solidFill>
              </a:rPr>
              <a:t>DAG 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qui exécute le code de prédiction via un endpoint </a:t>
            </a:r>
            <a:r>
              <a:rPr b="1" lang="fr" sz="900">
                <a:solidFill>
                  <a:schemeClr val="dk1"/>
                </a:solidFill>
              </a:rPr>
              <a:t>FastAPI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pipeline s’assure que </a:t>
            </a:r>
            <a:r>
              <a:rPr b="1" lang="fr" sz="900">
                <a:solidFill>
                  <a:schemeClr val="dk1"/>
                </a:solidFill>
              </a:rPr>
              <a:t>le code et la donnée sont cohérents pour garantir des prédictions fiables</a:t>
            </a:r>
            <a:r>
              <a:rPr lang="fr" sz="900">
                <a:solidFill>
                  <a:schemeClr val="dk1"/>
                </a:solidFill>
              </a:rPr>
              <a:t>, puis tague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 la version </a:t>
            </a:r>
            <a:r>
              <a:rPr i="1" lang="fr" sz="900">
                <a:solidFill>
                  <a:schemeClr val="dk1"/>
                </a:solidFill>
              </a:rPr>
              <a:t>champion</a:t>
            </a:r>
            <a:r>
              <a:rPr lang="fr" sz="900">
                <a:solidFill>
                  <a:schemeClr val="dk1"/>
                </a:solidFill>
              </a:rPr>
              <a:t> du modèle.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 u="sng">
                <a:solidFill>
                  <a:schemeClr val="dk1"/>
                </a:solidFill>
              </a:rPr>
              <a:t>L’application </a:t>
            </a:r>
            <a:r>
              <a:rPr b="1" lang="fr" sz="900" u="sng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, utilisée par les clients, s’appuie sur le </a:t>
            </a:r>
            <a:r>
              <a:rPr b="1" lang="fr" sz="900">
                <a:solidFill>
                  <a:schemeClr val="dk1"/>
                </a:solidFill>
              </a:rPr>
              <a:t>endpoint FastAPI</a:t>
            </a:r>
            <a:r>
              <a:rPr lang="fr" sz="900">
                <a:solidFill>
                  <a:schemeClr val="dk1"/>
                </a:solidFill>
              </a:rPr>
              <a:t> de prédiction et sur </a:t>
            </a:r>
            <a:r>
              <a:rPr b="1" lang="fr" sz="900">
                <a:solidFill>
                  <a:schemeClr val="dk1"/>
                </a:solidFill>
              </a:rPr>
              <a:t>la version champion du modèle</a:t>
            </a:r>
            <a:r>
              <a:rPr lang="fr" sz="900">
                <a:solidFill>
                  <a:schemeClr val="dk1"/>
                </a:solidFill>
              </a:rPr>
              <a:t> pour fournir les prédictions en production.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</a:t>
            </a:r>
            <a:r>
              <a:rPr b="1" lang="fr" sz="900">
                <a:solidFill>
                  <a:schemeClr val="dk1"/>
                </a:solidFill>
              </a:rPr>
              <a:t>automatisation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scalabilité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traçabilité complète</a:t>
            </a:r>
            <a:r>
              <a:rPr lang="fr" sz="900">
                <a:solidFill>
                  <a:schemeClr val="dk1"/>
                </a:solidFill>
              </a:rPr>
              <a:t> du cycle de vie du modèle.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37f33bf8439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7f33bf8439_0_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7f33bf8439_0_91"/>
          <p:cNvSpPr txBox="1"/>
          <p:nvPr/>
        </p:nvSpPr>
        <p:spPr>
          <a:xfrm>
            <a:off x="1287050" y="430150"/>
            <a:ext cx="7381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la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22" name="Google Shape;122;g37f33bf8439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658924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37f33bf843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7f33bf8439_0_9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37f33bf8439_0_99"/>
          <p:cNvSpPr txBox="1"/>
          <p:nvPr/>
        </p:nvSpPr>
        <p:spPr>
          <a:xfrm>
            <a:off x="1277700" y="456500"/>
            <a:ext cx="729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30" name="Google Shape;130;g37f33bf8439_0_99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récupération de la donnée du marché :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marché est récupérée en appelant une fois par semaine l’</a:t>
            </a:r>
            <a:r>
              <a:rPr b="1" lang="fr" sz="900">
                <a:solidFill>
                  <a:schemeClr val="dk1"/>
                </a:solidFill>
              </a:rPr>
              <a:t>API</a:t>
            </a:r>
            <a:r>
              <a:rPr lang="fr" sz="900">
                <a:solidFill>
                  <a:schemeClr val="dk1"/>
                </a:solidFill>
              </a:rPr>
              <a:t> qui donne les prix de vente de biens immobiliers de la semaine. 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est stockée sous forme d’un fichier .csv sur le bucket S3.	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dernier entraînement  du modèle de ML est aussi déposée sur le S3.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monitoring du data drift</a:t>
            </a:r>
            <a:endParaRPr b="1" sz="9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surveille la qualité des données et détecte le </a:t>
            </a:r>
            <a:r>
              <a:rPr b="1" lang="fr" sz="900">
                <a:solidFill>
                  <a:schemeClr val="dk1"/>
                </a:solidFill>
              </a:rPr>
              <a:t>data drift</a:t>
            </a:r>
            <a:r>
              <a:rPr lang="fr" sz="900">
                <a:solidFill>
                  <a:schemeClr val="dk1"/>
                </a:solidFill>
              </a:rPr>
              <a:t> grâce à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dédié au monitoring.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pipeline </a:t>
            </a:r>
            <a:r>
              <a:rPr b="1" lang="fr" sz="900">
                <a:solidFill>
                  <a:schemeClr val="dk1"/>
                </a:solidFill>
              </a:rPr>
              <a:t>récupère le dernier CSV avec la nouvelle donnée du marché</a:t>
            </a:r>
            <a:r>
              <a:rPr lang="fr" sz="900">
                <a:solidFill>
                  <a:schemeClr val="dk1"/>
                </a:solidFill>
              </a:rPr>
              <a:t> stockée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Il récupère également </a:t>
            </a:r>
            <a:r>
              <a:rPr b="1" lang="fr" sz="900">
                <a:solidFill>
                  <a:schemeClr val="dk1"/>
                </a:solidFill>
              </a:rPr>
              <a:t>les données d’entraînement du </a:t>
            </a:r>
            <a:r>
              <a:rPr b="1" lang="fr" sz="900">
                <a:solidFill>
                  <a:schemeClr val="dk1"/>
                </a:solidFill>
              </a:rPr>
              <a:t>précédent</a:t>
            </a:r>
            <a:r>
              <a:rPr b="1" lang="fr" sz="900">
                <a:solidFill>
                  <a:schemeClr val="dk1"/>
                </a:solidFill>
              </a:rPr>
              <a:t> entrainement du modèle</a:t>
            </a:r>
            <a:r>
              <a:rPr lang="fr" sz="900">
                <a:solidFill>
                  <a:schemeClr val="dk1"/>
                </a:solidFill>
              </a:rPr>
              <a:t>, pour servir de référence.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datasets sont comparés par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, qui </a:t>
            </a:r>
            <a:r>
              <a:rPr b="1" lang="fr" sz="900">
                <a:solidFill>
                  <a:schemeClr val="dk1"/>
                </a:solidFill>
              </a:rPr>
              <a:t>génère un rapport HTML</a:t>
            </a:r>
            <a:r>
              <a:rPr lang="fr" sz="900">
                <a:solidFill>
                  <a:schemeClr val="dk1"/>
                </a:solidFill>
              </a:rPr>
              <a:t> détaillant les éventuels drifts détectés.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rapport est </a:t>
            </a:r>
            <a:r>
              <a:rPr b="1" lang="fr" sz="900">
                <a:solidFill>
                  <a:schemeClr val="dk1"/>
                </a:solidFill>
              </a:rPr>
              <a:t>déposé sur S3</a:t>
            </a:r>
            <a:r>
              <a:rPr lang="fr" sz="900">
                <a:solidFill>
                  <a:schemeClr val="dk1"/>
                </a:solidFill>
              </a:rPr>
              <a:t>, où il peut être consulté par l’équipe data.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DAG d’insertion de la donnée du marché en base de données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	</a:t>
            </a:r>
            <a:r>
              <a:rPr lang="fr" sz="900">
                <a:solidFill>
                  <a:schemeClr val="dk1"/>
                </a:solidFill>
              </a:rPr>
              <a:t>Ce DAG insère la donnée du marché dans la table d’entrainement du modèle en vue d’un ré-entraînement du modèle. </a:t>
            </a:r>
            <a:r>
              <a:rPr b="1" lang="fr" sz="900">
                <a:solidFill>
                  <a:schemeClr val="dk1"/>
                </a:solidFill>
              </a:rPr>
              <a:t>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processus permet de </a:t>
            </a:r>
            <a:r>
              <a:rPr b="1" lang="fr" sz="900">
                <a:solidFill>
                  <a:schemeClr val="dk1"/>
                </a:solidFill>
              </a:rPr>
              <a:t>détecter en continu les dérives de données</a:t>
            </a:r>
            <a:r>
              <a:rPr lang="fr" sz="900">
                <a:solidFill>
                  <a:schemeClr val="dk1"/>
                </a:solidFill>
              </a:rPr>
              <a:t> et de déclencher, si nécessaire, un </a:t>
            </a:r>
            <a:r>
              <a:rPr b="1" lang="fr" sz="900">
                <a:solidFill>
                  <a:schemeClr val="dk1"/>
                </a:solidFill>
              </a:rPr>
              <a:t>ré-entraînement du modèle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